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4E3D69-C65A-BA44-B4B1-15F84F4F0709}" v="7" dt="2025-06-18T18:59:04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48"/>
  </p:normalViewPr>
  <p:slideViewPr>
    <p:cSldViewPr snapToGrid="0">
      <p:cViewPr varScale="1">
        <p:scale>
          <a:sx n="149" d="100"/>
          <a:sy n="149" d="100"/>
        </p:scale>
        <p:origin x="58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Cane" userId="f65eb6df4bfd6d72" providerId="LiveId" clId="{D04E3D69-C65A-BA44-B4B1-15F84F4F0709}"/>
    <pc:docChg chg="undo custSel addSld modSld">
      <pc:chgData name="Tony Cane" userId="f65eb6df4bfd6d72" providerId="LiveId" clId="{D04E3D69-C65A-BA44-B4B1-15F84F4F0709}" dt="2025-06-18T18:58:50.522" v="49" actId="26606"/>
      <pc:docMkLst>
        <pc:docMk/>
      </pc:docMkLst>
      <pc:sldChg chg="addSp delSp modSp new mod setBg">
        <pc:chgData name="Tony Cane" userId="f65eb6df4bfd6d72" providerId="LiveId" clId="{D04E3D69-C65A-BA44-B4B1-15F84F4F0709}" dt="2025-06-18T18:58:50.522" v="49" actId="26606"/>
        <pc:sldMkLst>
          <pc:docMk/>
          <pc:sldMk cId="1196146413" sldId="279"/>
        </pc:sldMkLst>
        <pc:spChg chg="mod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2" creationId="{9D1E06CB-38AD-5D58-1411-0127A4A187DE}"/>
          </ac:spMkLst>
        </pc:spChg>
        <pc:spChg chg="mod ord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3" creationId="{75A4F658-3465-800B-B2D4-C46D59BCBAA6}"/>
          </ac:spMkLst>
        </pc:spChg>
        <pc:spChg chg="add del">
          <ac:chgData name="Tony Cane" userId="f65eb6df4bfd6d72" providerId="LiveId" clId="{D04E3D69-C65A-BA44-B4B1-15F84F4F0709}" dt="2025-06-18T18:58:30.971" v="45" actId="26606"/>
          <ac:spMkLst>
            <pc:docMk/>
            <pc:sldMk cId="1196146413" sldId="279"/>
            <ac:spMk id="1031" creationId="{1CE580D1-F917-4567-AFB4-99AA9B52ADF0}"/>
          </ac:spMkLst>
        </pc:spChg>
        <pc:spChg chg="add del">
          <ac:chgData name="Tony Cane" userId="f65eb6df4bfd6d72" providerId="LiveId" clId="{D04E3D69-C65A-BA44-B4B1-15F84F4F0709}" dt="2025-06-18T18:58:30.971" v="45" actId="26606"/>
          <ac:spMkLst>
            <pc:docMk/>
            <pc:sldMk cId="1196146413" sldId="279"/>
            <ac:spMk id="1039" creationId="{EC17D08F-2133-44A9-B28C-CB29928FA8D9}"/>
          </ac:spMkLst>
        </pc:spChg>
        <pc:spChg chg="add del">
          <ac:chgData name="Tony Cane" userId="f65eb6df4bfd6d72" providerId="LiveId" clId="{D04E3D69-C65A-BA44-B4B1-15F84F4F0709}" dt="2025-06-18T18:58:30.971" v="45" actId="26606"/>
          <ac:spMkLst>
            <pc:docMk/>
            <pc:sldMk cId="1196146413" sldId="279"/>
            <ac:spMk id="1041" creationId="{0CC36881-E309-4C41-8B5B-203AADC15FF6}"/>
          </ac:spMkLst>
        </pc:spChg>
        <pc:spChg chg="add del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1056" creationId="{1CE580D1-F917-4567-AFB4-99AA9B52ADF0}"/>
          </ac:spMkLst>
        </pc:spChg>
        <pc:spChg chg="add del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1064" creationId="{021A4066-B261-49FE-952E-A0FE3EE75CD2}"/>
          </ac:spMkLst>
        </pc:spChg>
        <pc:spChg chg="add del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1068" creationId="{81958111-BC13-4D45-AB27-0C2C83F9BA64}"/>
          </ac:spMkLst>
        </pc:spChg>
        <pc:spChg chg="add del">
          <ac:chgData name="Tony Cane" userId="f65eb6df4bfd6d72" providerId="LiveId" clId="{D04E3D69-C65A-BA44-B4B1-15F84F4F0709}" dt="2025-06-18T18:58:50.487" v="48" actId="26606"/>
          <ac:spMkLst>
            <pc:docMk/>
            <pc:sldMk cId="1196146413" sldId="279"/>
            <ac:spMk id="1081" creationId="{1CE580D1-F917-4567-AFB4-99AA9B52ADF0}"/>
          </ac:spMkLst>
        </pc:spChg>
        <pc:spChg chg="add del">
          <ac:chgData name="Tony Cane" userId="f65eb6df4bfd6d72" providerId="LiveId" clId="{D04E3D69-C65A-BA44-B4B1-15F84F4F0709}" dt="2025-06-18T18:58:50.487" v="48" actId="26606"/>
          <ac:spMkLst>
            <pc:docMk/>
            <pc:sldMk cId="1196146413" sldId="279"/>
            <ac:spMk id="1089" creationId="{10419CA0-BFB4-4390-AB8F-5DBFCA45D4D0}"/>
          </ac:spMkLst>
        </pc:spChg>
        <pc:spChg chg="add del">
          <ac:chgData name="Tony Cane" userId="f65eb6df4bfd6d72" providerId="LiveId" clId="{D04E3D69-C65A-BA44-B4B1-15F84F4F0709}" dt="2025-06-18T18:58:50.487" v="48" actId="26606"/>
          <ac:spMkLst>
            <pc:docMk/>
            <pc:sldMk cId="1196146413" sldId="279"/>
            <ac:spMk id="1093" creationId="{596E9C81-ACBE-459E-A7D5-2BB824B68FDA}"/>
          </ac:spMkLst>
        </pc:spChg>
        <pc:spChg chg="add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1103" creationId="{1CE580D1-F917-4567-AFB4-99AA9B52ADF0}"/>
          </ac:spMkLst>
        </pc:spChg>
        <pc:spChg chg="add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1107" creationId="{5BB14454-D00C-4958-BB39-F5F9F3ACD499}"/>
          </ac:spMkLst>
        </pc:spChg>
        <pc:spChg chg="add">
          <ac:chgData name="Tony Cane" userId="f65eb6df4bfd6d72" providerId="LiveId" clId="{D04E3D69-C65A-BA44-B4B1-15F84F4F0709}" dt="2025-06-18T18:58:50.522" v="49" actId="26606"/>
          <ac:spMkLst>
            <pc:docMk/>
            <pc:sldMk cId="1196146413" sldId="279"/>
            <ac:spMk id="1109" creationId="{A1084370-0E70-4003-9787-3490FCC20E13}"/>
          </ac:spMkLst>
        </pc:spChg>
        <pc:grpChg chg="add">
          <ac:chgData name="Tony Cane" userId="f65eb6df4bfd6d72" providerId="LiveId" clId="{D04E3D69-C65A-BA44-B4B1-15F84F4F0709}" dt="2025-06-18T18:53:46.419" v="41" actId="26606"/>
          <ac:grpSpMkLst>
            <pc:docMk/>
            <pc:sldMk cId="1196146413" sldId="279"/>
            <ac:grpSpMk id="1045" creationId="{AED92372-F778-4E96-9E90-4E63BAF3CAD3}"/>
          </ac:grpSpMkLst>
        </pc:grpChg>
        <pc:picChg chg="add mod ord">
          <ac:chgData name="Tony Cane" userId="f65eb6df4bfd6d72" providerId="LiveId" clId="{D04E3D69-C65A-BA44-B4B1-15F84F4F0709}" dt="2025-06-18T18:58:50.522" v="49" actId="26606"/>
          <ac:picMkLst>
            <pc:docMk/>
            <pc:sldMk cId="1196146413" sldId="279"/>
            <ac:picMk id="1026" creationId="{BE79BC46-76D3-FF0C-0EC8-2C5B45CE014C}"/>
          </ac:picMkLst>
        </pc:picChg>
        <pc:picChg chg="add del">
          <ac:chgData name="Tony Cane" userId="f65eb6df4bfd6d72" providerId="LiveId" clId="{D04E3D69-C65A-BA44-B4B1-15F84F4F0709}" dt="2025-06-18T18:58:30.971" v="45" actId="26606"/>
          <ac:picMkLst>
            <pc:docMk/>
            <pc:sldMk cId="1196146413" sldId="279"/>
            <ac:picMk id="1033" creationId="{1F5620B8-A2D8-4568-B566-F0453A0D9167}"/>
          </ac:picMkLst>
        </pc:picChg>
        <pc:picChg chg="add">
          <ac:chgData name="Tony Cane" userId="f65eb6df4bfd6d72" providerId="LiveId" clId="{D04E3D69-C65A-BA44-B4B1-15F84F4F0709}" dt="2025-06-18T18:53:46.419" v="41" actId="26606"/>
          <ac:picMkLst>
            <pc:docMk/>
            <pc:sldMk cId="1196146413" sldId="279"/>
            <ac:picMk id="1049" creationId="{4B61EBEC-D0CA-456C-98A6-EDA1AC9FB0D6}"/>
          </ac:picMkLst>
        </pc:picChg>
        <pc:picChg chg="add del">
          <ac:chgData name="Tony Cane" userId="f65eb6df4bfd6d72" providerId="LiveId" clId="{D04E3D69-C65A-BA44-B4B1-15F84F4F0709}" dt="2025-06-18T18:58:50.487" v="48" actId="26606"/>
          <ac:picMkLst>
            <pc:docMk/>
            <pc:sldMk cId="1196146413" sldId="279"/>
            <ac:picMk id="1083" creationId="{1F5620B8-A2D8-4568-B566-F0453A0D9167}"/>
          </ac:picMkLst>
        </pc:picChg>
        <pc:picChg chg="del">
          <ac:chgData name="Tony Cane" userId="f65eb6df4bfd6d72" providerId="LiveId" clId="{D04E3D69-C65A-BA44-B4B1-15F84F4F0709}" dt="2025-06-18T18:58:50.487" v="48" actId="26606"/>
          <ac:picMkLst>
            <pc:docMk/>
            <pc:sldMk cId="1196146413" sldId="279"/>
            <ac:picMk id="1099" creationId="{08EC5C75-E28F-4899-9C2E-39431B82B740}"/>
          </ac:picMkLst>
        </pc:picChg>
        <pc:picChg chg="add">
          <ac:chgData name="Tony Cane" userId="f65eb6df4bfd6d72" providerId="LiveId" clId="{D04E3D69-C65A-BA44-B4B1-15F84F4F0709}" dt="2025-06-18T18:58:50.522" v="49" actId="26606"/>
          <ac:picMkLst>
            <pc:docMk/>
            <pc:sldMk cId="1196146413" sldId="279"/>
            <ac:picMk id="1104" creationId="{1F5620B8-A2D8-4568-B566-F0453A0D9167}"/>
          </ac:picMkLst>
        </pc:picChg>
        <pc:cxnChg chg="add">
          <ac:chgData name="Tony Cane" userId="f65eb6df4bfd6d72" providerId="LiveId" clId="{D04E3D69-C65A-BA44-B4B1-15F84F4F0709}" dt="2025-06-18T18:53:46.419" v="41" actId="26606"/>
          <ac:cxnSpMkLst>
            <pc:docMk/>
            <pc:sldMk cId="1196146413" sldId="279"/>
            <ac:cxnSpMk id="1051" creationId="{718A71EB-D327-4458-85FB-26336B2BA01B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D08C5-D9BD-4212-A11E-C919DE712B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8D027B-F203-4FD3-A573-7760033678FC}">
      <dgm:prSet/>
      <dgm:spPr/>
      <dgm:t>
        <a:bodyPr/>
        <a:lstStyle/>
        <a:p>
          <a:r>
            <a:rPr lang="en-US"/>
            <a:t>Most days just a core few</a:t>
          </a:r>
        </a:p>
      </dgm:t>
    </dgm:pt>
    <dgm:pt modelId="{74F3A13B-917A-44E7-B0DA-9483F842399D}" type="parTrans" cxnId="{E6774237-3D47-4CF3-A7F9-13FA216FC16F}">
      <dgm:prSet/>
      <dgm:spPr/>
      <dgm:t>
        <a:bodyPr/>
        <a:lstStyle/>
        <a:p>
          <a:endParaRPr lang="en-US"/>
        </a:p>
      </dgm:t>
    </dgm:pt>
    <dgm:pt modelId="{1FAA45CE-E413-4A82-8CE8-79FFC7E439EB}" type="sibTrans" cxnId="{E6774237-3D47-4CF3-A7F9-13FA216FC16F}">
      <dgm:prSet/>
      <dgm:spPr/>
      <dgm:t>
        <a:bodyPr/>
        <a:lstStyle/>
        <a:p>
          <a:endParaRPr lang="en-US"/>
        </a:p>
      </dgm:t>
    </dgm:pt>
    <dgm:pt modelId="{57510167-48EA-487A-934D-E7EF4FC8E5EF}">
      <dgm:prSet/>
      <dgm:spPr/>
      <dgm:t>
        <a:bodyPr/>
        <a:lstStyle/>
        <a:p>
          <a:r>
            <a:rPr lang="en-US"/>
            <a:t>The Few but proud</a:t>
          </a:r>
        </a:p>
      </dgm:t>
    </dgm:pt>
    <dgm:pt modelId="{CA79FB21-7B17-407B-BE56-257E9EA5E2A9}" type="parTrans" cxnId="{4BA27302-DF4B-4BC8-958A-ADBF1878FD79}">
      <dgm:prSet/>
      <dgm:spPr/>
      <dgm:t>
        <a:bodyPr/>
        <a:lstStyle/>
        <a:p>
          <a:endParaRPr lang="en-US"/>
        </a:p>
      </dgm:t>
    </dgm:pt>
    <dgm:pt modelId="{EB339023-0650-4D5F-816A-7ED785B64824}" type="sibTrans" cxnId="{4BA27302-DF4B-4BC8-958A-ADBF1878FD79}">
      <dgm:prSet/>
      <dgm:spPr/>
      <dgm:t>
        <a:bodyPr/>
        <a:lstStyle/>
        <a:p>
          <a:endParaRPr lang="en-US"/>
        </a:p>
      </dgm:t>
    </dgm:pt>
    <dgm:pt modelId="{1A8132AB-7E21-4B6C-93E5-605544C9A591}">
      <dgm:prSet/>
      <dgm:spPr/>
      <dgm:t>
        <a:bodyPr/>
        <a:lstStyle/>
        <a:p>
          <a:r>
            <a:rPr lang="en-US"/>
            <a:t>Sessions every 2 weeks</a:t>
          </a:r>
        </a:p>
      </dgm:t>
    </dgm:pt>
    <dgm:pt modelId="{D2955579-6FB1-4038-BF4C-C30EAE01E869}" type="parTrans" cxnId="{B182573E-7D5A-46C9-8B34-77A7A0BF29F3}">
      <dgm:prSet/>
      <dgm:spPr/>
      <dgm:t>
        <a:bodyPr/>
        <a:lstStyle/>
        <a:p>
          <a:endParaRPr lang="en-US"/>
        </a:p>
      </dgm:t>
    </dgm:pt>
    <dgm:pt modelId="{432C66D4-E813-4290-A901-C547C827595F}" type="sibTrans" cxnId="{B182573E-7D5A-46C9-8B34-77A7A0BF29F3}">
      <dgm:prSet/>
      <dgm:spPr/>
      <dgm:t>
        <a:bodyPr/>
        <a:lstStyle/>
        <a:p>
          <a:endParaRPr lang="en-US"/>
        </a:p>
      </dgm:t>
    </dgm:pt>
    <dgm:pt modelId="{2AC1D67B-6B91-4222-9454-BF8B7E744F01}">
      <dgm:prSet/>
      <dgm:spPr/>
      <dgm:t>
        <a:bodyPr/>
        <a:lstStyle/>
        <a:p>
          <a:r>
            <a:rPr lang="en-US"/>
            <a:t>45 minutes each session</a:t>
          </a:r>
        </a:p>
      </dgm:t>
    </dgm:pt>
    <dgm:pt modelId="{512C69BC-2AC5-4F16-9295-42F20405B94E}" type="parTrans" cxnId="{08659823-F5A5-4CBA-AE7B-AEEF1C82A937}">
      <dgm:prSet/>
      <dgm:spPr/>
      <dgm:t>
        <a:bodyPr/>
        <a:lstStyle/>
        <a:p>
          <a:endParaRPr lang="en-US"/>
        </a:p>
      </dgm:t>
    </dgm:pt>
    <dgm:pt modelId="{366F187F-C10F-4569-9427-982421304FEE}" type="sibTrans" cxnId="{08659823-F5A5-4CBA-AE7B-AEEF1C82A937}">
      <dgm:prSet/>
      <dgm:spPr/>
      <dgm:t>
        <a:bodyPr/>
        <a:lstStyle/>
        <a:p>
          <a:endParaRPr lang="en-US"/>
        </a:p>
      </dgm:t>
    </dgm:pt>
    <dgm:pt modelId="{88E01F68-1060-455D-B9F7-C2B24BD5CB27}" type="pres">
      <dgm:prSet presAssocID="{88DD08C5-D9BD-4212-A11E-C919DE712BDB}" presName="linear" presStyleCnt="0">
        <dgm:presLayoutVars>
          <dgm:animLvl val="lvl"/>
          <dgm:resizeHandles val="exact"/>
        </dgm:presLayoutVars>
      </dgm:prSet>
      <dgm:spPr/>
    </dgm:pt>
    <dgm:pt modelId="{DE0D77F3-32FB-42E9-A33D-C5461E6D6DA3}" type="pres">
      <dgm:prSet presAssocID="{248D027B-F203-4FD3-A573-7760033678F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3A00BD9-21A5-45BD-873D-75ED4BB01523}" type="pres">
      <dgm:prSet presAssocID="{1FAA45CE-E413-4A82-8CE8-79FFC7E439EB}" presName="spacer" presStyleCnt="0"/>
      <dgm:spPr/>
    </dgm:pt>
    <dgm:pt modelId="{0EB9C2F0-CA7A-400E-9AAB-709AAF88BB8E}" type="pres">
      <dgm:prSet presAssocID="{57510167-48EA-487A-934D-E7EF4FC8E5E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198D2D0-E5F0-4A55-9781-0E59BE04DB90}" type="pres">
      <dgm:prSet presAssocID="{EB339023-0650-4D5F-816A-7ED785B64824}" presName="spacer" presStyleCnt="0"/>
      <dgm:spPr/>
    </dgm:pt>
    <dgm:pt modelId="{46623EAA-47A9-4F36-AA68-A123FF9F664F}" type="pres">
      <dgm:prSet presAssocID="{1A8132AB-7E21-4B6C-93E5-605544C9A5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60B1B75-0DC5-4286-8D5D-1A5236FFBF4D}" type="pres">
      <dgm:prSet presAssocID="{432C66D4-E813-4290-A901-C547C827595F}" presName="spacer" presStyleCnt="0"/>
      <dgm:spPr/>
    </dgm:pt>
    <dgm:pt modelId="{34FCDFFC-27CC-408D-8EAC-19C2A1F35723}" type="pres">
      <dgm:prSet presAssocID="{2AC1D67B-6B91-4222-9454-BF8B7E744F0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BA27302-DF4B-4BC8-958A-ADBF1878FD79}" srcId="{88DD08C5-D9BD-4212-A11E-C919DE712BDB}" destId="{57510167-48EA-487A-934D-E7EF4FC8E5EF}" srcOrd="1" destOrd="0" parTransId="{CA79FB21-7B17-407B-BE56-257E9EA5E2A9}" sibTransId="{EB339023-0650-4D5F-816A-7ED785B64824}"/>
    <dgm:cxn modelId="{08659823-F5A5-4CBA-AE7B-AEEF1C82A937}" srcId="{88DD08C5-D9BD-4212-A11E-C919DE712BDB}" destId="{2AC1D67B-6B91-4222-9454-BF8B7E744F01}" srcOrd="3" destOrd="0" parTransId="{512C69BC-2AC5-4F16-9295-42F20405B94E}" sibTransId="{366F187F-C10F-4569-9427-982421304FEE}"/>
    <dgm:cxn modelId="{E6774237-3D47-4CF3-A7F9-13FA216FC16F}" srcId="{88DD08C5-D9BD-4212-A11E-C919DE712BDB}" destId="{248D027B-F203-4FD3-A573-7760033678FC}" srcOrd="0" destOrd="0" parTransId="{74F3A13B-917A-44E7-B0DA-9483F842399D}" sibTransId="{1FAA45CE-E413-4A82-8CE8-79FFC7E439EB}"/>
    <dgm:cxn modelId="{B182573E-7D5A-46C9-8B34-77A7A0BF29F3}" srcId="{88DD08C5-D9BD-4212-A11E-C919DE712BDB}" destId="{1A8132AB-7E21-4B6C-93E5-605544C9A591}" srcOrd="2" destOrd="0" parTransId="{D2955579-6FB1-4038-BF4C-C30EAE01E869}" sibTransId="{432C66D4-E813-4290-A901-C547C827595F}"/>
    <dgm:cxn modelId="{18D1C895-9673-41BD-B7BF-00E87E3724C4}" type="presOf" srcId="{88DD08C5-D9BD-4212-A11E-C919DE712BDB}" destId="{88E01F68-1060-455D-B9F7-C2B24BD5CB27}" srcOrd="0" destOrd="0" presId="urn:microsoft.com/office/officeart/2005/8/layout/vList2"/>
    <dgm:cxn modelId="{8D7A009B-92DB-442C-8BBA-933AEB66C418}" type="presOf" srcId="{2AC1D67B-6B91-4222-9454-BF8B7E744F01}" destId="{34FCDFFC-27CC-408D-8EAC-19C2A1F35723}" srcOrd="0" destOrd="0" presId="urn:microsoft.com/office/officeart/2005/8/layout/vList2"/>
    <dgm:cxn modelId="{36CA1DB5-A5C5-44A9-AD09-8A3BC1780681}" type="presOf" srcId="{1A8132AB-7E21-4B6C-93E5-605544C9A591}" destId="{46623EAA-47A9-4F36-AA68-A123FF9F664F}" srcOrd="0" destOrd="0" presId="urn:microsoft.com/office/officeart/2005/8/layout/vList2"/>
    <dgm:cxn modelId="{85BDCCF3-E91C-4C76-AFE9-8A4EEBEF420E}" type="presOf" srcId="{248D027B-F203-4FD3-A573-7760033678FC}" destId="{DE0D77F3-32FB-42E9-A33D-C5461E6D6DA3}" srcOrd="0" destOrd="0" presId="urn:microsoft.com/office/officeart/2005/8/layout/vList2"/>
    <dgm:cxn modelId="{EDC8B1FC-3E5D-401B-AE36-B5EF293D86B7}" type="presOf" srcId="{57510167-48EA-487A-934D-E7EF4FC8E5EF}" destId="{0EB9C2F0-CA7A-400E-9AAB-709AAF88BB8E}" srcOrd="0" destOrd="0" presId="urn:microsoft.com/office/officeart/2005/8/layout/vList2"/>
    <dgm:cxn modelId="{388BC523-F631-48F6-9D79-1723838C0310}" type="presParOf" srcId="{88E01F68-1060-455D-B9F7-C2B24BD5CB27}" destId="{DE0D77F3-32FB-42E9-A33D-C5461E6D6DA3}" srcOrd="0" destOrd="0" presId="urn:microsoft.com/office/officeart/2005/8/layout/vList2"/>
    <dgm:cxn modelId="{3279315B-A870-4C33-82AD-4B1001900F41}" type="presParOf" srcId="{88E01F68-1060-455D-B9F7-C2B24BD5CB27}" destId="{83A00BD9-21A5-45BD-873D-75ED4BB01523}" srcOrd="1" destOrd="0" presId="urn:microsoft.com/office/officeart/2005/8/layout/vList2"/>
    <dgm:cxn modelId="{F1DF5974-8CAC-4EBA-AA55-C08DA4A58B6E}" type="presParOf" srcId="{88E01F68-1060-455D-B9F7-C2B24BD5CB27}" destId="{0EB9C2F0-CA7A-400E-9AAB-709AAF88BB8E}" srcOrd="2" destOrd="0" presId="urn:microsoft.com/office/officeart/2005/8/layout/vList2"/>
    <dgm:cxn modelId="{62D11881-EE11-42F7-8396-C3C8354A8887}" type="presParOf" srcId="{88E01F68-1060-455D-B9F7-C2B24BD5CB27}" destId="{E198D2D0-E5F0-4A55-9781-0E59BE04DB90}" srcOrd="3" destOrd="0" presId="urn:microsoft.com/office/officeart/2005/8/layout/vList2"/>
    <dgm:cxn modelId="{9D784015-0DBD-41D3-B4D2-0F1A2F2423EF}" type="presParOf" srcId="{88E01F68-1060-455D-B9F7-C2B24BD5CB27}" destId="{46623EAA-47A9-4F36-AA68-A123FF9F664F}" srcOrd="4" destOrd="0" presId="urn:microsoft.com/office/officeart/2005/8/layout/vList2"/>
    <dgm:cxn modelId="{5EB1D43F-0A5D-4FAC-954C-E7ABE33EE4DE}" type="presParOf" srcId="{88E01F68-1060-455D-B9F7-C2B24BD5CB27}" destId="{E60B1B75-0DC5-4286-8D5D-1A5236FFBF4D}" srcOrd="5" destOrd="0" presId="urn:microsoft.com/office/officeart/2005/8/layout/vList2"/>
    <dgm:cxn modelId="{1DEB4654-6A1C-4639-B6BE-CEB6C6D6978D}" type="presParOf" srcId="{88E01F68-1060-455D-B9F7-C2B24BD5CB27}" destId="{34FCDFFC-27CC-408D-8EAC-19C2A1F357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D77F3-32FB-42E9-A33D-C5461E6D6DA3}">
      <dsp:nvSpPr>
        <dsp:cNvPr id="0" name=""/>
        <dsp:cNvSpPr/>
      </dsp:nvSpPr>
      <dsp:spPr>
        <a:xfrm>
          <a:off x="0" y="50142"/>
          <a:ext cx="3633391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Most days just a core few</a:t>
          </a:r>
        </a:p>
      </dsp:txBody>
      <dsp:txXfrm>
        <a:off x="28557" y="78699"/>
        <a:ext cx="3576277" cy="527886"/>
      </dsp:txXfrm>
    </dsp:sp>
    <dsp:sp modelId="{0EB9C2F0-CA7A-400E-9AAB-709AAF88BB8E}">
      <dsp:nvSpPr>
        <dsp:cNvPr id="0" name=""/>
        <dsp:cNvSpPr/>
      </dsp:nvSpPr>
      <dsp:spPr>
        <a:xfrm>
          <a:off x="0" y="707142"/>
          <a:ext cx="3633391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Few but proud</a:t>
          </a:r>
        </a:p>
      </dsp:txBody>
      <dsp:txXfrm>
        <a:off x="28557" y="735699"/>
        <a:ext cx="3576277" cy="527886"/>
      </dsp:txXfrm>
    </dsp:sp>
    <dsp:sp modelId="{46623EAA-47A9-4F36-AA68-A123FF9F664F}">
      <dsp:nvSpPr>
        <dsp:cNvPr id="0" name=""/>
        <dsp:cNvSpPr/>
      </dsp:nvSpPr>
      <dsp:spPr>
        <a:xfrm>
          <a:off x="0" y="1364142"/>
          <a:ext cx="3633391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Sessions every 2 weeks</a:t>
          </a:r>
        </a:p>
      </dsp:txBody>
      <dsp:txXfrm>
        <a:off x="28557" y="1392699"/>
        <a:ext cx="3576277" cy="527886"/>
      </dsp:txXfrm>
    </dsp:sp>
    <dsp:sp modelId="{34FCDFFC-27CC-408D-8EAC-19C2A1F35723}">
      <dsp:nvSpPr>
        <dsp:cNvPr id="0" name=""/>
        <dsp:cNvSpPr/>
      </dsp:nvSpPr>
      <dsp:spPr>
        <a:xfrm>
          <a:off x="0" y="2021142"/>
          <a:ext cx="3633391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45 minutes each session</a:t>
          </a:r>
        </a:p>
      </dsp:txBody>
      <dsp:txXfrm>
        <a:off x="28557" y="2049699"/>
        <a:ext cx="3576277" cy="527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9c1eda76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9c1eda76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9c1eda76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9c1eda76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c1eda76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c1eda76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9c1eda76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9c1eda76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9c1eda76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9c1eda76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9c1eda76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9c1eda76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9c1eda76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9c1eda76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9c1eda76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9c1eda76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9c1eda76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9c1eda76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9c1eda76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9c1eda76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9c1eda7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9c1eda7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9c1eda763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9c1eda763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9c1eda76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9c1eda76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9c1eda76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59c1eda76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6492f13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36492f13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9c1eda76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9c1eda76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9c1eda76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9c1eda76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9c1eda7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9c1eda7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9c1eda76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9c1eda76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9c1eda7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9c1eda7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9c1eda7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9c1eda7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9c1eda7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9c1eda7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1525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045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3042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069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979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37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7237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957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1149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51323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27363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913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82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363EFA5E-FA76-400D-B3DC-F0BA90E6D107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967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hyperlink" Target="https://docs.google.com/forms/d/e/1FAIpQLSfqZe9cHDP6BJQ5tbMUX8IhFIpjrKFqIPn0glW9pMzy2JHHTg/viewform?usp=dialo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adlet.com/canea001/what-are-some-of-the-problems-you-are-having-with-your-small-az3kxetlwstevet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Mean, Yearbook Machine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chemeClr val="dk2"/>
                </a:solidFill>
              </a:rPr>
              <a:t>Working Smart with a Small Staff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0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15"/>
              <a:t>Tony Cane</a:t>
            </a:r>
            <a:endParaRPr sz="661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15"/>
              <a:t>Weaver High School</a:t>
            </a:r>
            <a:endParaRPr sz="661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15"/>
              <a:t>Hartford, CT</a:t>
            </a:r>
            <a:endParaRPr sz="661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85D4A50-6846-431E-A61E-5C6DC099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0" name="Google Shape;120;p22" descr="Cell phone vector, Electronic device filled icon editable stroke (Provided by Getty Images)"/>
          <p:cNvPicPr preferRelativeResize="0"/>
          <p:nvPr/>
        </p:nvPicPr>
        <p:blipFill>
          <a:blip r:embed="rId4"/>
          <a:srcRect l="5568" r="5568" b="2"/>
          <a:stretch>
            <a:fillRect/>
          </a:stretch>
        </p:blipFill>
        <p:spPr>
          <a:xfrm>
            <a:off x="1" y="10"/>
            <a:ext cx="4570807" cy="5143490"/>
          </a:xfrm>
          <a:prstGeom prst="rect">
            <a:avLst/>
          </a:prstGeom>
          <a:noFill/>
        </p:spPr>
      </p:pic>
      <p:pic>
        <p:nvPicPr>
          <p:cNvPr id="121" name="Google Shape;121;p22" descr="Cell phone vector, Electronic device filled icon editable stroke (Provided by Getty Images)"/>
          <p:cNvPicPr preferRelativeResize="0"/>
          <p:nvPr/>
        </p:nvPicPr>
        <p:blipFill>
          <a:blip r:embed="rId4"/>
          <a:srcRect l="5568" r="5568" b="2"/>
          <a:stretch>
            <a:fillRect/>
          </a:stretch>
        </p:blipFill>
        <p:spPr>
          <a:xfrm>
            <a:off x="4572038" y="10"/>
            <a:ext cx="4570807" cy="5143490"/>
          </a:xfrm>
          <a:prstGeom prst="rect">
            <a:avLst/>
          </a:prstGeom>
          <a:noFill/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5394" y="1015246"/>
            <a:ext cx="3310830" cy="3113007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9845" y="1934951"/>
            <a:ext cx="3052934" cy="0"/>
          </a:xfrm>
          <a:prstGeom prst="line">
            <a:avLst/>
          </a:prstGeom>
          <a:ln w="31750">
            <a:solidFill>
              <a:srgbClr val="4ACFF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039846" y="1148025"/>
            <a:ext cx="3052933" cy="78692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>
                <a:solidFill>
                  <a:srgbClr val="FFFFFE"/>
                </a:solidFill>
              </a:rPr>
              <a:t>Group Chat</a:t>
            </a:r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039846" y="2042485"/>
            <a:ext cx="3052933" cy="196020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ACF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FFFE"/>
                </a:solidFill>
              </a:rPr>
              <a:t>Use Remind, GroupMe to keep in touch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ACF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FFFE"/>
                </a:solidFill>
              </a:rPr>
              <a:t>Discuss outside of sessions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ACF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FFFE"/>
                </a:solidFill>
              </a:rPr>
              <a:t>Crew would bounce ideas off each other 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ACF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FFFE"/>
                </a:solidFill>
              </a:rPr>
              <a:t>Some students preferred regular emails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ACF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FFFE"/>
                </a:solidFill>
              </a:rPr>
              <a:t>Communicate instructions and requests for help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4ACF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FFFE"/>
                </a:solidFill>
              </a:rPr>
              <a:t>Set boundaries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4987" y="1385316"/>
            <a:ext cx="37388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4314988" y="603390"/>
            <a:ext cx="3738809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Listen to your crew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8" y="361628"/>
            <a:ext cx="3481313" cy="3861826"/>
            <a:chOff x="7463259" y="583365"/>
            <a:chExt cx="4641750" cy="5181928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8" name="Google Shape;128;p23"/>
          <p:cNvPicPr preferRelativeResize="0"/>
          <p:nvPr/>
        </p:nvPicPr>
        <p:blipFill>
          <a:blip r:embed="rId4"/>
          <a:srcRect t="9914" r="-5" b="3551"/>
          <a:stretch>
            <a:fillRect/>
          </a:stretch>
        </p:blipFill>
        <p:spPr>
          <a:xfrm>
            <a:off x="953417" y="837258"/>
            <a:ext cx="2521606" cy="2899629"/>
          </a:xfrm>
          <a:prstGeom prst="rect">
            <a:avLst/>
          </a:prstGeom>
          <a:noFill/>
        </p:spPr>
      </p:pic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4314987" y="1511799"/>
            <a:ext cx="3738810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This is their yearbook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There were many times I had a vision for the yearbook 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They disagreed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I let them run with it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They debated it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Book came out better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Reach out to Entourage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Google Shape;135;p24"/>
          <p:cNvPicPr preferRelativeResize="0"/>
          <p:nvPr/>
        </p:nvPicPr>
        <p:blipFill>
          <a:blip r:embed="rId4"/>
          <a:srcRect l="3566" r="23426" b="3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Entourage has many resources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Help Videos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Account Manager was very helpful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We even did a trip down there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Importance of the Editor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2" name="Google Shape;142;p25" title="IMG_0397.HEIC"/>
          <p:cNvPicPr preferRelativeResize="0"/>
          <p:nvPr/>
        </p:nvPicPr>
        <p:blipFill>
          <a:blip r:embed="rId4"/>
          <a:srcRect t="12204" r="1" b="27702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Editor keeps everyone on tasks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Many times she would write the content herself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Designed the templates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Planned out the agendas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Pick the strongest personality on your crew</a:t>
            </a:r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17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416103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1088685" y="603390"/>
            <a:ext cx="4162766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/>
              <a:t>Be Careful!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1088685" y="1511799"/>
            <a:ext cx="416276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Be Careful with who has access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Make sure members of your crew have the appropriate access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Check the ladder regular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Double check before you submit for production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Learned this the hard way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361628"/>
            <a:ext cx="3055899" cy="3861826"/>
            <a:chOff x="7463259" y="583365"/>
            <a:chExt cx="4074533" cy="5181928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9" name="Google Shape;149;p26" descr="A child standing next to a robot&#10;&#10;AI-generated content may be incorrect."/>
          <p:cNvPicPr preferRelativeResize="0"/>
          <p:nvPr/>
        </p:nvPicPr>
        <p:blipFill>
          <a:blip r:embed="rId4"/>
          <a:srcRect r="7954"/>
          <a:stretch>
            <a:fillRect/>
          </a:stretch>
        </p:blipFill>
        <p:spPr>
          <a:xfrm>
            <a:off x="6087279" y="837258"/>
            <a:ext cx="2099328" cy="2899629"/>
          </a:xfrm>
          <a:prstGeom prst="rect">
            <a:avLst/>
          </a:prstGeom>
          <a:noFill/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632237" y="482171"/>
            <a:chExt cx="6104331" cy="5149101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281" y="738337"/>
            <a:ext cx="3859185" cy="310150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Set Deadline Early</a:t>
            </a:r>
          </a:p>
        </p:txBody>
      </p:sp>
      <p:pic>
        <p:nvPicPr>
          <p:cNvPr id="156" name="Google Shape;156;p27" descr="Macro Of The Word Deadline On A Keyboard Button (Provided by Getty Images)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53417" y="1079278"/>
            <a:ext cx="3618861" cy="2415589"/>
          </a:xfrm>
          <a:prstGeom prst="rect">
            <a:avLst/>
          </a:prstGeom>
          <a:noFill/>
        </p:spPr>
      </p:pic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Set the Deadline early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Work Backwards from it and plan from there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First deadline is the cover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Set up your planner and keep focused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/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6" name="Rectangle 17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/>
              <a:t>Theme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3" name="Google Shape;163;p28"/>
          <p:cNvPicPr preferRelativeResize="0"/>
          <p:nvPr/>
        </p:nvPicPr>
        <p:blipFill>
          <a:blip r:embed="rId4"/>
          <a:srcRect l="18254" r="-3" b="-3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One of the first tasks is to choose a theme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Easier when crew is small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Hulu to Whimpy Kid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Allow students to brainstorm ideas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Theme throughout the book</a:t>
            </a: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3" name="Rectangle 182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/>
              <a:t>Assign Roles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0" name="Google Shape;170;p29" descr="Teamwork, brainstorming concept. New project,office work. Job planner, various workers on workplace (Provided by Getty Images)"/>
          <p:cNvPicPr preferRelativeResize="0"/>
          <p:nvPr/>
        </p:nvPicPr>
        <p:blipFill>
          <a:blip r:embed="rId4"/>
          <a:srcRect t="19875" r="-2" b="-2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Make sure everyone knows their job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Editor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Photographer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Writer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Sales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Important in small group</a:t>
            </a: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0" name="Rectangle 189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632237" y="482171"/>
            <a:chExt cx="6104331" cy="5149101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281" y="738337"/>
            <a:ext cx="3859185" cy="310150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/>
              <a:t>Google Drive</a:t>
            </a:r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42064" y="837258"/>
            <a:ext cx="3241566" cy="2899629"/>
          </a:xfrm>
          <a:prstGeom prst="rect">
            <a:avLst/>
          </a:prstGeom>
          <a:noFill/>
        </p:spPr>
      </p:pic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Everyone can be a photographer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Create a Google Drive 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Allow crew to upload photos and designs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Crew can review before uploading to yearbook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We had over 500 images before we started uploading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Shared with teachers so they could upload too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85D4A50-6846-431E-A61E-5C6DC099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4" name="Google Shape;184;p31"/>
          <p:cNvPicPr preferRelativeResize="0"/>
          <p:nvPr/>
        </p:nvPicPr>
        <p:blipFill>
          <a:blip r:embed="rId4"/>
          <a:srcRect l="21108" r="12021"/>
          <a:stretch>
            <a:fillRect/>
          </a:stretch>
        </p:blipFill>
        <p:spPr>
          <a:xfrm>
            <a:off x="1" y="10"/>
            <a:ext cx="4570807" cy="5143490"/>
          </a:xfrm>
          <a:prstGeom prst="rect">
            <a:avLst/>
          </a:prstGeom>
          <a:noFill/>
        </p:spPr>
      </p:pic>
      <p:pic>
        <p:nvPicPr>
          <p:cNvPr id="185" name="Google Shape;185;p31"/>
          <p:cNvPicPr preferRelativeResize="0"/>
          <p:nvPr/>
        </p:nvPicPr>
        <p:blipFill>
          <a:blip r:embed="rId5"/>
          <a:srcRect l="7792" r="25336"/>
          <a:stretch>
            <a:fillRect/>
          </a:stretch>
        </p:blipFill>
        <p:spPr>
          <a:xfrm>
            <a:off x="4572038" y="10"/>
            <a:ext cx="4570807" cy="5143490"/>
          </a:xfrm>
          <a:prstGeom prst="rect">
            <a:avLst/>
          </a:prstGeom>
          <a:noFill/>
        </p:spPr>
      </p:pic>
      <p:sp>
        <p:nvSpPr>
          <p:cNvPr id="198" name="Rectangle 197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5394" y="1015246"/>
            <a:ext cx="3310830" cy="3113007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9845" y="1934951"/>
            <a:ext cx="3052934" cy="0"/>
          </a:xfrm>
          <a:prstGeom prst="line">
            <a:avLst/>
          </a:prstGeom>
          <a:ln w="31750">
            <a:solidFill>
              <a:srgbClr val="6C71C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3039846" y="1148025"/>
            <a:ext cx="3052933" cy="78692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>
                <a:solidFill>
                  <a:srgbClr val="FFFFFE"/>
                </a:solidFill>
              </a:rPr>
              <a:t>Have Fun</a:t>
            </a:r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3039846" y="2042485"/>
            <a:ext cx="3052933" cy="196020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71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E"/>
                </a:solidFill>
              </a:rPr>
              <a:t>The Yearbook is a lot of Work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6C71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E"/>
                </a:solidFill>
              </a:rPr>
              <a:t>Take time to show your crew that you appreciate them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6C71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E"/>
                </a:solidFill>
              </a:rPr>
              <a:t>When time permits, do some fun activities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6C71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E"/>
                </a:solidFill>
              </a:rPr>
              <a:t>Let them be kids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6C71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E"/>
                </a:solidFill>
              </a:rPr>
              <a:t>This will allow them to blow off steam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747522" y="463888"/>
            <a:ext cx="4538035" cy="110892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/>
              <a:t>Before we begin, respond to the following survey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726718" y="1687115"/>
            <a:ext cx="4558840" cy="265628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u="sng">
                <a:hlinkClick r:id="rId4"/>
              </a:rPr>
              <a:t>https://docs.google.com/forms/d/e/1FAIpQLSfqZe9cHDP6BJQ5tbMUX8IhFIpjrKFqIPn0glW9pMzy2JHHTg/viewform?usp=dialog</a:t>
            </a:r>
            <a:endParaRPr lang="en-US"/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3" name="Picture 62" descr="Time compass on hand">
            <a:extLst>
              <a:ext uri="{FF2B5EF4-FFF2-40B4-BE49-F238E27FC236}">
                <a16:creationId xmlns:a16="http://schemas.microsoft.com/office/drawing/2014/main" id="{8CE6302B-C836-31D4-13AE-5961896719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46" r="33903" b="-2"/>
          <a:stretch>
            <a:fillRect/>
          </a:stretch>
        </p:blipFill>
        <p:spPr>
          <a:xfrm>
            <a:off x="-4197" y="10"/>
            <a:ext cx="3476686" cy="51434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2" name="Google Shape;192;p32" descr="Delete 3D icon, no sign, close symbol, cancel, error and reject (Provided by Getty Images)"/>
          <p:cNvPicPr preferRelativeResize="0"/>
          <p:nvPr/>
        </p:nvPicPr>
        <p:blipFill>
          <a:blip r:embed="rId4"/>
          <a:srcRect l="9091" t="22968" r="-1" b="15972"/>
          <a:stretch>
            <a:fillRect/>
          </a:stretch>
        </p:blipFill>
        <p:spPr>
          <a:xfrm>
            <a:off x="1" y="10"/>
            <a:ext cx="9143771" cy="5143490"/>
          </a:xfrm>
          <a:prstGeom prst="rect">
            <a:avLst/>
          </a:prstGeom>
          <a:noFill/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8732" y="477564"/>
            <a:ext cx="6224576" cy="4179609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3047565" y="603390"/>
            <a:ext cx="5111799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>
                <a:solidFill>
                  <a:srgbClr val="FFFFFE"/>
                </a:solidFill>
              </a:rPr>
              <a:t>Don’t be the boss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341" y="1385316"/>
            <a:ext cx="5110023" cy="0"/>
          </a:xfrm>
          <a:prstGeom prst="line">
            <a:avLst/>
          </a:prstGeom>
          <a:ln w="31750">
            <a:solidFill>
              <a:srgbClr val="BB291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047565" y="1511799"/>
            <a:ext cx="5111799" cy="301595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Clr>
                <a:srgbClr val="BB291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E"/>
                </a:solidFill>
              </a:rPr>
              <a:t>You are the facilitator not the dictator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Clr>
                <a:srgbClr val="BB291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E"/>
                </a:solidFill>
              </a:rPr>
              <a:t>This is their yearbook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Clr>
                <a:srgbClr val="BB291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E"/>
                </a:solidFill>
              </a:rPr>
              <a:t>Give direction but not orders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Clr>
                <a:srgbClr val="BB291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E"/>
                </a:solidFill>
              </a:rPr>
              <a:t>Allow them to make mistakes but keep them focused on the deadlines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Clr>
                <a:srgbClr val="BB291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E"/>
                </a:solidFill>
              </a:rPr>
              <a:t>Provide resources and expertise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Clr>
                <a:srgbClr val="BB291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E"/>
                </a:solidFill>
              </a:rPr>
              <a:t>Be the go-between with others when necessary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2" name="Rectangle 211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Be ready to solve disputes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9" name="Google Shape;199;p33"/>
          <p:cNvPicPr preferRelativeResize="0"/>
          <p:nvPr/>
        </p:nvPicPr>
        <p:blipFill>
          <a:blip r:embed="rId4"/>
          <a:srcRect t="21697" r="2" b="18010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Even with small crew, there will be disagreements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Be ready to step in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Sometimes all it takes is to remind them they have a job to 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Most likely its conflicting vision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Sometimes it's the stress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2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9" name="Rectangle 218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632237" y="482171"/>
            <a:chExt cx="6104331" cy="5149101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Rectangle 226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281" y="738337"/>
            <a:ext cx="3859185" cy="310150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/>
              <a:t>Be flexible</a:t>
            </a:r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313033" y="837258"/>
            <a:ext cx="2899629" cy="2899629"/>
          </a:xfrm>
          <a:prstGeom prst="rect">
            <a:avLst/>
          </a:prstGeom>
          <a:noFill/>
        </p:spPr>
      </p:pic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You have to be ready to change 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We had to change direction many times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Your crew will count on you 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Make sure that you don’t show the stress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Make it into a learning experience for them</a:t>
            </a:r>
          </a:p>
        </p:txBody>
      </p:sp>
      <p:pic>
        <p:nvPicPr>
          <p:cNvPr id="231" name="Picture 230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Rectangle 110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04" name="Picture 110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105" name="Straight Connector 110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6" name="Straight Connector 110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07" name="Rectangle 1106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8" name="Straight Connector 1107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1E06CB-38AD-5D58-1411-0127A4A1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2200"/>
              <a:t>Lets hear your horror stories</a:t>
            </a:r>
          </a:p>
        </p:txBody>
      </p:sp>
      <p:sp>
        <p:nvSpPr>
          <p:cNvPr id="1109" name="Rectangle 1108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Groovie Goolies: Season 1, Episode 2 ...">
            <a:extLst>
              <a:ext uri="{FF2B5EF4-FFF2-40B4-BE49-F238E27FC236}">
                <a16:creationId xmlns:a16="http://schemas.microsoft.com/office/drawing/2014/main" id="{BE79BC46-76D3-FF0C-0EC8-2C5B45CE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 b="3"/>
          <a:stretch>
            <a:fillRect/>
          </a:stretch>
        </p:blipFill>
        <p:spPr bwMode="auto">
          <a:xfrm>
            <a:off x="953417" y="837258"/>
            <a:ext cx="3618861" cy="289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4F658-3465-800B-B2D4-C46D59BCB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padlet.com</a:t>
            </a:r>
            <a:r>
              <a:rPr lang="en-US" dirty="0">
                <a:hlinkClick r:id="rId4"/>
              </a:rPr>
              <a:t>/canea001/what-are-some-of-the-problems-you-are-having-with-your-small-az3kxetlwstevetv</a:t>
            </a:r>
            <a:endParaRPr lang="en-US" dirty="0"/>
          </a:p>
        </p:txBody>
      </p:sp>
      <p:pic>
        <p:nvPicPr>
          <p:cNvPr id="1113" name="Picture 1112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114" name="Straight Connector 111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4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42" name="Picture 24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45" name="Rectangle 244">
            <a:extLst>
              <a:ext uri="{FF2B5EF4-FFF2-40B4-BE49-F238E27FC236}">
                <a16:creationId xmlns:a16="http://schemas.microsoft.com/office/drawing/2014/main" id="{10BE7D7E-0842-4F38-9557-0D617EE85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6B32CE0E-5DF1-4910-9170-60FCDE09D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4327554" y="723576"/>
            <a:ext cx="3724824" cy="1782687"/>
          </a:xfrm>
          <a:prstGeom prst="rect">
            <a:avLst/>
          </a:prstGeom>
        </p:spPr>
        <p:txBody>
          <a:bodyPr spcFirstLastPara="1" vert="horz" lIns="91440" tIns="45720" rIns="91440" bIns="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4100"/>
              <a:t>Tips for my crew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D48BE64-6C02-4E42-BDA9-6B8B59C4C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8" y="361628"/>
            <a:ext cx="3481313" cy="3861826"/>
            <a:chOff x="632238" y="482171"/>
            <a:chExt cx="4641751" cy="5149101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3DD431A6-9E1C-4B11-BDBB-3657C592F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B812A6D-4B8E-47C7-8209-617FCA0F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0" name="Rectangle 249">
            <a:extLst>
              <a:ext uri="{FF2B5EF4-FFF2-40B4-BE49-F238E27FC236}">
                <a16:creationId xmlns:a16="http://schemas.microsoft.com/office/drawing/2014/main" id="{E262252E-3BC8-4D09-B5AC-AEC6296B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1540" y="732824"/>
            <a:ext cx="2746458" cy="310215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 (1)">
            <a:hlinkClick r:id="" action="ppaction://media"/>
            <a:extLst>
              <a:ext uri="{FF2B5EF4-FFF2-40B4-BE49-F238E27FC236}">
                <a16:creationId xmlns:a16="http://schemas.microsoft.com/office/drawing/2014/main" id="{8E7BFE4D-60B1-D753-8D7F-67FC76BB6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423" y="837258"/>
            <a:ext cx="1633593" cy="2899629"/>
          </a:xfrm>
          <a:prstGeom prst="rect">
            <a:avLst/>
          </a:prstGeom>
        </p:spPr>
      </p:pic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DB5CBE9D-E580-4E12-A631-39FF36782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7554" y="2644872"/>
            <a:ext cx="37196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2" name="Picture 251">
            <a:extLst>
              <a:ext uri="{FF2B5EF4-FFF2-40B4-BE49-F238E27FC236}">
                <a16:creationId xmlns:a16="http://schemas.microsoft.com/office/drawing/2014/main" id="{1CD736FD-103D-4A07-94DB-2E05C99C0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774EB30B-2659-4978-B415-0296628B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Google Shape;212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19046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Weaver Yearbook Club at its peak</a:t>
            </a:r>
            <a:endParaRPr/>
          </a:p>
        </p:txBody>
      </p:sp>
      <p:pic>
        <p:nvPicPr>
          <p:cNvPr id="67" name="Google Shape;67;p15" title="[WORK]-39392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450" y="304800"/>
            <a:ext cx="5234366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56059" y="463888"/>
            <a:ext cx="7429499" cy="110892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600"/>
              <a:t>Yearbook Room on Normal Days</a:t>
            </a:r>
          </a:p>
        </p:txBody>
      </p:sp>
      <p:pic>
        <p:nvPicPr>
          <p:cNvPr id="74" name="Google Shape;74;p16" title="IMG_0405.HEIC"/>
          <p:cNvPicPr preferRelativeResize="0"/>
          <p:nvPr/>
        </p:nvPicPr>
        <p:blipFill>
          <a:blip r:embed="rId4"/>
          <a:srcRect t="12832" r="6" b="6"/>
          <a:stretch>
            <a:fillRect/>
          </a:stretch>
        </p:blipFill>
        <p:spPr>
          <a:xfrm>
            <a:off x="856059" y="1873290"/>
            <a:ext cx="3496605" cy="2285919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8" name="Google Shape;72;p16">
            <a:extLst>
              <a:ext uri="{FF2B5EF4-FFF2-40B4-BE49-F238E27FC236}">
                <a16:creationId xmlns:a16="http://schemas.microsoft.com/office/drawing/2014/main" id="{667F085A-C1C3-6CEE-66F5-A6614C6E5219}"/>
              </a:ext>
            </a:extLst>
          </p:cNvPr>
          <p:cNvGraphicFramePr/>
          <p:nvPr/>
        </p:nvGraphicFramePr>
        <p:xfrm>
          <a:off x="4653359" y="1687115"/>
          <a:ext cx="3633391" cy="265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Core Crew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Vanity-President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Shantana-Editor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Kevina-Writer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Adriana-Chief Photographer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Andre-Sales &amp; Marketing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That’s it!</a:t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1456874" cy="19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550" y="249550"/>
            <a:ext cx="1456874" cy="19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7093" y="1232850"/>
            <a:ext cx="1814507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2100" y="2344448"/>
            <a:ext cx="1671890" cy="22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 title="IMG_0397.HEIC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3300" y="2344460"/>
            <a:ext cx="1814500" cy="2419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5413521" y="598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Problems with a small team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Google Shape;92;p18" title="IMG_0398.HEIC"/>
          <p:cNvPicPr preferRelativeResize="0"/>
          <p:nvPr/>
        </p:nvPicPr>
        <p:blipFill>
          <a:blip r:embed="rId4"/>
          <a:srcRect r="1" b="39907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-228600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Work tends to fall on one or two people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Communication issues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Personality conflicts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Pressure to meet deadlines 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Tears can flow</a:t>
            </a:r>
          </a:p>
          <a:p>
            <a:pPr marL="0" lvl="0" indent="-228600" defTabSz="9144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Easy to miss things because of no fresh eyes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3521" y="1385316"/>
            <a:ext cx="2640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5413522" y="603390"/>
            <a:ext cx="2640275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/>
              <a:t>Advantages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361628"/>
            <a:ext cx="4578249" cy="3861826"/>
            <a:chOff x="7463259" y="583365"/>
            <a:chExt cx="6104330" cy="5181928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Google Shape;99;p19" title="IMG_0411.HEIC"/>
          <p:cNvPicPr preferRelativeResize="0"/>
          <p:nvPr/>
        </p:nvPicPr>
        <p:blipFill>
          <a:blip r:embed="rId4"/>
          <a:srcRect t="15828" r="1" b="24079"/>
          <a:stretch>
            <a:fillRect/>
          </a:stretch>
        </p:blipFill>
        <p:spPr>
          <a:xfrm>
            <a:off x="953417" y="837258"/>
            <a:ext cx="3618861" cy="2899629"/>
          </a:xfrm>
          <a:prstGeom prst="rect">
            <a:avLst/>
          </a:prstGeom>
          <a:noFill/>
        </p:spPr>
      </p:pic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5413521" y="1511799"/>
            <a:ext cx="2640276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Collaboration is easier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Quicker decision making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Brainstorming goes great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Fewer dramatic incidents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4987" y="1385316"/>
            <a:ext cx="37388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4314988" y="603390"/>
            <a:ext cx="3738809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/>
              <a:t>Don’t waste time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8" y="361628"/>
            <a:ext cx="3481313" cy="3861826"/>
            <a:chOff x="7463259" y="583365"/>
            <a:chExt cx="4641750" cy="5181928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6" name="Google Shape;106;p20"/>
          <p:cNvPicPr preferRelativeResize="0"/>
          <p:nvPr/>
        </p:nvPicPr>
        <p:blipFill>
          <a:blip r:embed="rId4"/>
          <a:srcRect r="-5" b="13465"/>
          <a:stretch>
            <a:fillRect/>
          </a:stretch>
        </p:blipFill>
        <p:spPr>
          <a:xfrm>
            <a:off x="953417" y="837258"/>
            <a:ext cx="2521606" cy="2899629"/>
          </a:xfrm>
          <a:prstGeom prst="rect">
            <a:avLst/>
          </a:prstGeom>
          <a:noFill/>
        </p:spPr>
      </p:pic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4314987" y="1511799"/>
            <a:ext cx="3738810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fontScale="40000" lnSpcReduction="20000"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200" dirty="0"/>
              <a:t>Set deadlines early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200" dirty="0"/>
              <a:t>Make sure each meeting has an agenda with goals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200" dirty="0"/>
              <a:t>Remind the team of deadlines regularly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200" dirty="0"/>
              <a:t>Plan picture schedules early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200" dirty="0"/>
              <a:t>Get schedule of events early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4987" y="1385316"/>
            <a:ext cx="37388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314988" y="603390"/>
            <a:ext cx="3738809" cy="78692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/>
              <a:t>Use the Planner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8" y="361628"/>
            <a:ext cx="3481313" cy="3861826"/>
            <a:chOff x="7463259" y="583365"/>
            <a:chExt cx="4641750" cy="5181928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3" name="Google Shape;113;p21"/>
          <p:cNvPicPr preferRelativeResize="0"/>
          <p:nvPr/>
        </p:nvPicPr>
        <p:blipFill>
          <a:blip r:embed="rId4"/>
          <a:srcRect t="4120" r="-5" b="9345"/>
          <a:stretch>
            <a:fillRect/>
          </a:stretch>
        </p:blipFill>
        <p:spPr>
          <a:xfrm>
            <a:off x="953417" y="837258"/>
            <a:ext cx="2521606" cy="2899629"/>
          </a:xfrm>
          <a:prstGeom prst="rect">
            <a:avLst/>
          </a:prstGeom>
          <a:noFill/>
        </p:spPr>
      </p:pic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4314987" y="1511799"/>
            <a:ext cx="3738810" cy="25879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Entourage has a planner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We used it to outline how the book should look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It helped with assignments and tracking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 crew knew what to do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They could check what needed to be done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</TotalTime>
  <Words>656</Words>
  <Application>Microsoft Macintosh PowerPoint</Application>
  <PresentationFormat>On-screen Show (16:9)</PresentationFormat>
  <Paragraphs>129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Gill Sans MT</vt:lpstr>
      <vt:lpstr>Gallery</vt:lpstr>
      <vt:lpstr>Lean Mean, Yearbook Machine Working Smart with a Small Staff</vt:lpstr>
      <vt:lpstr>Before we begin, respond to the following survey</vt:lpstr>
      <vt:lpstr>PowerPoint Presentation</vt:lpstr>
      <vt:lpstr>Yearbook Room on Normal Days</vt:lpstr>
      <vt:lpstr>The Core Crew</vt:lpstr>
      <vt:lpstr>Problems with a small team</vt:lpstr>
      <vt:lpstr>Advantages</vt:lpstr>
      <vt:lpstr>Don’t waste time</vt:lpstr>
      <vt:lpstr>Use the Planner</vt:lpstr>
      <vt:lpstr>Group Chat</vt:lpstr>
      <vt:lpstr>Listen to your crew</vt:lpstr>
      <vt:lpstr>Reach out to Entourage</vt:lpstr>
      <vt:lpstr>Importance of the Editor</vt:lpstr>
      <vt:lpstr>Be Careful!</vt:lpstr>
      <vt:lpstr>Set Deadline Early</vt:lpstr>
      <vt:lpstr>Theme</vt:lpstr>
      <vt:lpstr>Assign Roles</vt:lpstr>
      <vt:lpstr>Google Drive</vt:lpstr>
      <vt:lpstr>Have Fun</vt:lpstr>
      <vt:lpstr>Don’t be the boss</vt:lpstr>
      <vt:lpstr>Be ready to solve disputes</vt:lpstr>
      <vt:lpstr>Be flexible</vt:lpstr>
      <vt:lpstr>Lets hear your horror stories</vt:lpstr>
      <vt:lpstr>Tips for my crew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Cane, Anthony</cp:lastModifiedBy>
  <cp:revision>1</cp:revision>
  <dcterms:modified xsi:type="dcterms:W3CDTF">2025-06-18T18:59:12Z</dcterms:modified>
</cp:coreProperties>
</file>